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3" r:id="rId5"/>
    <p:sldId id="280" r:id="rId6"/>
    <p:sldId id="274" r:id="rId7"/>
    <p:sldId id="275" r:id="rId8"/>
    <p:sldId id="276" r:id="rId9"/>
    <p:sldId id="277" r:id="rId10"/>
    <p:sldId id="264" r:id="rId11"/>
    <p:sldId id="281" r:id="rId12"/>
    <p:sldId id="278" r:id="rId13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, Lucy" initials="WL" lastIdx="1" clrIdx="0">
    <p:extLst>
      <p:ext uri="{19B8F6BF-5375-455C-9EA6-DF929625EA0E}">
        <p15:presenceInfo xmlns:p15="http://schemas.microsoft.com/office/powerpoint/2012/main" userId="Wood, Lu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5FD17-DE75-40A8-ABF6-8B279F7A200D}" v="2" dt="2024-01-23T11:58:18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3T12:13:40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7435 2355 1567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3T12:13:40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7693 2170 4255 0 0,'-21'14'6144'0'0,"0"-3"-12128"0"0,11-9 3648 0 0,6-6 2336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3T12:13:40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8613 3638 4511 0 0,'-7'0'4096'0'0,"-3"8"-1248"0"0,1 8-2624 0 0,2 9 192 0 0,2 8-288 0 0,9 12 96 0 0,3 12 256 0 0,9 11-448 0 0,7 15 192 0 0,8 8 128 0 0,5 8-192 0 0,4 3 32 0 0,2-2-96 0 0,-6-4 128 0 0,-9-12-160 0 0,-3-12-64 0 0,-4-12 64 0 0,-7-9 96 0 0,3-13-96 0 0,-3-21 576 0 0,-2-19-224 0 0,-4-17-448 0 0,4-12 32 0 0,0-8-32 0 0,6-4 0 0 0,7-10 32 0 0,13-23 160 0 0,21-27-96 0 0,23-32 128 0 0,25-27-160 0 0,30-30-32 0 0,27-23-32 0 0,15-11 32 0 0,4-3 0 0 0,-7 10-96 0 0,-12 14-32 0 0,-13 14 128 0 0,-10 17 64 0 0,-16 25-64 0 0,-21 31-32 0 0,-21 27-64 0 0,-18 24-64 0 0,-12 15 0 0 0,-8 16-224 0 0,-5 15-2208 0 0,-2 11-64 0 0,-6 7 2656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68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1" descr="A gold and blue neck tie&#10;&#10;Description automatically generated">
            <a:extLst>
              <a:ext uri="{FF2B5EF4-FFF2-40B4-BE49-F238E27FC236}">
                <a16:creationId xmlns:a16="http://schemas.microsoft.com/office/drawing/2014/main" id="{8F45A21E-395F-4D24-82CF-EFB974683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7" b="20845"/>
          <a:stretch/>
        </p:blipFill>
        <p:spPr>
          <a:xfrm>
            <a:off x="2989580" y="466821"/>
            <a:ext cx="9202420" cy="596606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A66894-5BDA-42C7-9C56-B221BACF2E90}"/>
              </a:ext>
            </a:extLst>
          </p:cNvPr>
          <p:cNvSpPr/>
          <p:nvPr userDrawn="1"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4653011-51ED-431E-9C8A-9EA8E02609B3}"/>
              </a:ext>
            </a:extLst>
          </p:cNvPr>
          <p:cNvSpPr/>
          <p:nvPr userDrawn="1"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DBE1E0-278E-4B95-BD44-45F1BD5C5BB9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872A2C9-815B-48AD-B7A4-ED683CFBD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21FF40-5C85-4BAD-B578-9497888F3D55}"/>
              </a:ext>
            </a:extLst>
          </p:cNvPr>
          <p:cNvSpPr/>
          <p:nvPr userDrawn="1"/>
        </p:nvSpPr>
        <p:spPr>
          <a:xfrm>
            <a:off x="0" y="155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6EDDCC-7ABD-464D-8544-B582D53FCB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7896988-8E9D-4748-A38C-8584500B48C1}"/>
              </a:ext>
            </a:extLst>
          </p:cNvPr>
          <p:cNvSpPr txBox="1"/>
          <p:nvPr userDrawn="1"/>
        </p:nvSpPr>
        <p:spPr>
          <a:xfrm>
            <a:off x="7461250" y="797021"/>
            <a:ext cx="4438650" cy="120032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parents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supporting your child’s learning in science.</a:t>
            </a:r>
          </a:p>
          <a:p>
            <a:pPr algn="l"/>
            <a:endParaRPr lang="en-GB" sz="2400" i="1" kern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A958827-0B4B-4C81-97FC-47BD712B27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50" y="2368550"/>
            <a:ext cx="5473700" cy="13144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2-4 line sub-head giving context goes</a:t>
            </a:r>
            <a:br>
              <a:rPr lang="en-US"/>
            </a:br>
            <a:r>
              <a:rPr lang="en-US"/>
              <a:t>in here, using soft returns in order</a:t>
            </a:r>
            <a:br>
              <a:rPr lang="en-US"/>
            </a:br>
            <a:r>
              <a:rPr lang="en-US"/>
              <a:t>to follow the edge if possible</a:t>
            </a:r>
          </a:p>
          <a:p>
            <a:pPr lvl="0"/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6A3046-759C-4E24-95D6-CF9C15920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410200"/>
            <a:ext cx="5473700" cy="850900"/>
          </a:xfrm>
        </p:spPr>
        <p:txBody>
          <a:bodyPr anchor="ctr">
            <a:norm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 ? </a:t>
            </a:r>
            <a:br>
              <a:rPr lang="en-US"/>
            </a:br>
            <a:r>
              <a:rPr lang="en-US"/>
              <a:t>Age ?? - ??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7196C0DD-3AE5-48A5-B94A-349E485B0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558768"/>
            <a:ext cx="5473700" cy="1395842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/>
              <a:t>Lesson plan main title in here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5614147-8486-4B4F-AFE4-8D1FD66939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96769" y="1805354"/>
            <a:ext cx="4391025" cy="4657359"/>
          </a:xfrm>
        </p:spPr>
        <p:txBody>
          <a:bodyPr/>
          <a:lstStyle>
            <a:lvl1pPr marL="0" indent="0">
              <a:buNone/>
              <a:defRPr sz="1800" b="1" i="1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Before the session:</a:t>
            </a:r>
          </a:p>
          <a:p>
            <a:pPr lvl="1"/>
            <a:r>
              <a:rPr lang="en-US"/>
              <a:t>Please read slide 2</a:t>
            </a:r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/>
              <a:t>Header</a:t>
            </a:r>
            <a:endParaRPr lang="en-GB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Sub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/>
              <a:t>Header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DC67356-C01B-4857-B787-F7594B7ECD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8484" y="879794"/>
            <a:ext cx="10515601" cy="327033"/>
          </a:xfrm>
        </p:spPr>
        <p:txBody>
          <a:bodyPr>
            <a:normAutofit/>
          </a:bodyPr>
          <a:lstStyle>
            <a:lvl1pPr marL="0" indent="0" rtl="0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(additional information - always in brackets)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Sub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15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8F5CB9-9E61-4B57-8544-30C6997F8314}"/>
              </a:ext>
            </a:extLst>
          </p:cNvPr>
          <p:cNvSpPr/>
          <p:nvPr userDrawn="1"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CBAED82-2212-45F3-A4AB-22D57CA37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7" name="Slide Number Placeholder 29">
            <a:extLst>
              <a:ext uri="{FF2B5EF4-FFF2-40B4-BE49-F238E27FC236}">
                <a16:creationId xmlns:a16="http://schemas.microsoft.com/office/drawing/2014/main" id="{45B1E787-C8F0-4FBF-997A-FC54DF86F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EEFDF487-C62E-47A1-9C76-3CB9A89BA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60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31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55" r:id="rId4"/>
    <p:sldLayoutId id="2147483656" r:id="rId5"/>
    <p:sldLayoutId id="214748365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customXml" Target="../ink/ink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bc.co.uk/bitesize/topics/zy66fg8/articles/zcmtk2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bc.co.uk/bitesize/topics/zy66fg8/articles/zcjnp3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-sparks.com/dissecting-flowers-and-more-plant-experiments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studyjams.scholastic.com/studyjams/jams/science/plants/mosses-and-ferns.htm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www.dkfindout.com/uk/animals-and-nature/plants/non-flowering-plan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Close-up of pink flowering plant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263" y="446088"/>
            <a:ext cx="8948737" cy="5965825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286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Plants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b="0" kern="0" dirty="0">
                <a:solidFill>
                  <a:schemeClr val="bg1"/>
                </a:solidFill>
                <a:ea typeface="+mj-lt"/>
                <a:cs typeface="+mj-lt"/>
              </a:rPr>
              <a:t>What are the parts of a flowering plant? What do they do?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3 </a:t>
            </a:r>
            <a:br>
              <a:rPr lang="en-GB" sz="2400" i="1" kern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7 - 8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0C587-26AA-4439-B1E6-7689BCF8CAC6}"/>
              </a:ext>
            </a:extLst>
          </p:cNvPr>
          <p:cNvGrpSpPr/>
          <p:nvPr/>
        </p:nvGrpSpPr>
        <p:grpSpPr>
          <a:xfrm>
            <a:off x="7291388" y="453213"/>
            <a:ext cx="4622446" cy="5969030"/>
            <a:chOff x="7291389" y="641565"/>
            <a:chExt cx="4352921" cy="56563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CB53FB-648D-4E9F-BF0E-AD68265C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7291389" y="641565"/>
              <a:ext cx="4352921" cy="56563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7C7D8B-3E2D-40BF-8D11-7997DD81E41F}"/>
                </a:ext>
              </a:extLst>
            </p:cNvPr>
            <p:cNvSpPr txBox="1"/>
            <p:nvPr/>
          </p:nvSpPr>
          <p:spPr>
            <a:xfrm>
              <a:off x="7453312" y="697498"/>
              <a:ext cx="4032300" cy="559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>
                <a:solidFill>
                  <a:schemeClr val="bg1"/>
                </a:solidFill>
              </a:endParaRPr>
            </a:p>
            <a:p>
              <a:r>
                <a:rPr lang="en-GB" b="1">
                  <a:solidFill>
                    <a:schemeClr val="bg1"/>
                  </a:solidFill>
                </a:rPr>
                <a:t>For parents</a:t>
              </a:r>
            </a:p>
            <a:p>
              <a:r>
                <a:rPr lang="en-GB" i="1">
                  <a:solidFill>
                    <a:schemeClr val="bg1"/>
                  </a:solidFill>
                </a:rPr>
                <a:t>Thank you for supporting your child’s learning in science.</a:t>
              </a:r>
            </a:p>
            <a:p>
              <a:r>
                <a:rPr lang="en-GB" b="1" i="1">
                  <a:solidFill>
                    <a:schemeClr val="bg1"/>
                  </a:solidFill>
                </a:rPr>
                <a:t>Before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>
                  <a:solidFill>
                    <a:schemeClr val="bg1"/>
                  </a:solidFill>
                </a:rPr>
                <a:t>Please read slide 2 so you know what your child is learning and what you need to get ready.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>
                  <a:solidFill>
                    <a:schemeClr val="bg1"/>
                  </a:solidFill>
                </a:rPr>
                <a:t>As an alternative to lined paper, slide 5 may be printed for your child to record on.</a:t>
              </a:r>
            </a:p>
            <a:p>
              <a:pPr fontAlgn="base"/>
              <a:r>
                <a:rPr lang="en-GB" b="1" i="1">
                  <a:solidFill>
                    <a:schemeClr val="bg1"/>
                  </a:solidFill>
                </a:rPr>
                <a:t>During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>
                  <a:solidFill>
                    <a:schemeClr val="bg1"/>
                  </a:solidFill>
                </a:rPr>
                <a:t>Share the learning intentions on slide 2.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>
                  <a:solidFill>
                    <a:schemeClr val="bg1"/>
                  </a:solidFill>
                </a:rPr>
                <a:t>Support your child with the main activities on slides 3, 4 &amp; 5, as needed. 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>
                  <a:solidFill>
                    <a:schemeClr val="bg1"/>
                  </a:solidFill>
                </a:rPr>
                <a:t>Slide 6 is a further, optional activity.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>
                  <a:solidFill>
                    <a:schemeClr val="bg1"/>
                  </a:solidFill>
                </a:rPr>
                <a:t>Slide 7 has a glossary of key terms.</a:t>
              </a:r>
            </a:p>
            <a:p>
              <a:pPr fontAlgn="base"/>
              <a:r>
                <a:rPr lang="en-GB" b="1" i="1">
                  <a:solidFill>
                    <a:schemeClr val="bg1"/>
                  </a:solidFill>
                </a:rPr>
                <a:t>Reviewing with your child: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>
                  <a:solidFill>
                    <a:schemeClr val="bg1"/>
                  </a:solidFill>
                </a:rPr>
                <a:t>Slide 8 gives an idea of what your child may produce.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i="1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69CD77-5ECF-4A76-6296-73FC2F1C8C5E}"/>
                  </a:ext>
                </a:extLst>
              </p14:cNvPr>
              <p14:cNvContentPartPr/>
              <p14:nvPr/>
            </p14:nvContentPartPr>
            <p14:xfrm>
              <a:off x="2285999" y="911411"/>
              <a:ext cx="14941" cy="14941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69CD77-5ECF-4A76-6296-73FC2F1C8C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3890" y="179302"/>
                <a:ext cx="1494100" cy="1494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D82E52-966D-869F-F1D4-BAA648ECD2E2}"/>
                  </a:ext>
                </a:extLst>
              </p14:cNvPr>
              <p14:cNvContentPartPr/>
              <p14:nvPr/>
            </p14:nvContentPartPr>
            <p14:xfrm>
              <a:off x="2400314" y="806823"/>
              <a:ext cx="20156" cy="14941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D82E52-966D-869F-F1D4-BAA648ECD2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82633" y="780676"/>
                <a:ext cx="55164" cy="67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F6C3E8-E004-11A7-F04D-E4CD2C3562DD}"/>
                  </a:ext>
                </a:extLst>
              </p14:cNvPr>
              <p14:cNvContentPartPr/>
              <p14:nvPr/>
            </p14:nvContentPartPr>
            <p14:xfrm>
              <a:off x="2929830" y="667011"/>
              <a:ext cx="926540" cy="1030119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F6C3E8-E004-11A7-F04D-E4CD2C3562D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2199" y="649374"/>
                <a:ext cx="962162" cy="106575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F61F-CA84-48FC-923C-C18F5755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BB7E4-5010-4AED-94E3-9DA2E07AB4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161EA-2DD3-4E66-9DB5-68706A8F5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484" y="557939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What are the main parts and functions of plants?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25636A-B5B7-492C-BB81-DF5FAB2B165E}"/>
              </a:ext>
            </a:extLst>
          </p:cNvPr>
          <p:cNvSpPr txBox="1">
            <a:spLocks/>
          </p:cNvSpPr>
          <p:nvPr/>
        </p:nvSpPr>
        <p:spPr>
          <a:xfrm>
            <a:off x="838200" y="1644140"/>
            <a:ext cx="5181600" cy="3034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000"/>
              <a:t>Key Learning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>
                <a:solidFill>
                  <a:schemeClr val="tx1"/>
                </a:solidFill>
              </a:rPr>
              <a:t>Many plants, but not all, have roots, stems/trunks, leaves and flowers/blossom.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>
                <a:solidFill>
                  <a:schemeClr val="tx1"/>
                </a:solidFill>
              </a:rPr>
              <a:t>The leaves use sunlight and water to produce the plant’s food.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>
                <a:solidFill>
                  <a:schemeClr val="tx1"/>
                </a:solidFill>
              </a:rPr>
              <a:t>Some plants produce flowers which enable the plant to reproduce. 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A0C3EB-047A-46DE-8E70-CE2935951BF1}"/>
              </a:ext>
            </a:extLst>
          </p:cNvPr>
          <p:cNvSpPr txBox="1">
            <a:spLocks/>
          </p:cNvSpPr>
          <p:nvPr/>
        </p:nvSpPr>
        <p:spPr>
          <a:xfrm>
            <a:off x="838198" y="4802819"/>
            <a:ext cx="5181600" cy="1374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I can…</a:t>
            </a:r>
          </a:p>
          <a:p>
            <a:r>
              <a:rPr lang="en-GB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identify the main parts of a plant and describe their purpose.</a:t>
            </a:r>
            <a:endParaRPr lang="en-GB" sz="20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2DF2BE-4D15-49DB-89B6-ED5A16E80E1E}"/>
              </a:ext>
            </a:extLst>
          </p:cNvPr>
          <p:cNvSpPr txBox="1">
            <a:spLocks/>
          </p:cNvSpPr>
          <p:nvPr/>
        </p:nvSpPr>
        <p:spPr>
          <a:xfrm>
            <a:off x="6141599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>
                <a:solidFill>
                  <a:schemeClr val="tx1"/>
                </a:solidFill>
              </a:rPr>
              <a:t> </a:t>
            </a:r>
            <a:r>
              <a:rPr lang="en-GB" sz="2000" b="1">
                <a:solidFill>
                  <a:schemeClr val="tx1"/>
                </a:solidFill>
              </a:rPr>
              <a:t>Activities </a:t>
            </a:r>
            <a:r>
              <a:rPr lang="en-GB" sz="2000">
                <a:solidFill>
                  <a:schemeClr val="tx1"/>
                </a:solidFill>
              </a:rPr>
              <a:t>(pages 3-5): 40 mins</a:t>
            </a:r>
          </a:p>
          <a:p>
            <a:r>
              <a:rPr lang="en-GB" sz="2000">
                <a:solidFill>
                  <a:schemeClr val="tx1"/>
                </a:solidFill>
              </a:rPr>
              <a:t>Use plain paper and a pencil.</a:t>
            </a:r>
          </a:p>
          <a:p>
            <a:r>
              <a:rPr lang="en-GB" sz="2000">
                <a:solidFill>
                  <a:schemeClr val="tx1"/>
                </a:solidFill>
              </a:rPr>
              <a:t>You will need:</a:t>
            </a:r>
          </a:p>
          <a:p>
            <a:pPr lvl="1"/>
            <a:r>
              <a:rPr lang="en-GB" sz="1600">
                <a:solidFill>
                  <a:schemeClr val="tx1"/>
                </a:solidFill>
              </a:rPr>
              <a:t>a flowering plant (ideally a lily, tulip or daffodil)</a:t>
            </a:r>
          </a:p>
          <a:p>
            <a:pPr lvl="1"/>
            <a:r>
              <a:rPr lang="en-GB" sz="1600">
                <a:solidFill>
                  <a:schemeClr val="tx1"/>
                </a:solidFill>
              </a:rPr>
              <a:t>A paper plate or sheet of cardboard/paper</a:t>
            </a:r>
          </a:p>
          <a:p>
            <a:pPr lvl="1"/>
            <a:r>
              <a:rPr lang="en-GB" sz="1600">
                <a:solidFill>
                  <a:schemeClr val="tx1"/>
                </a:solidFill>
              </a:rPr>
              <a:t>magnifying glass (optional)</a:t>
            </a:r>
          </a:p>
          <a:p>
            <a:pPr lvl="1"/>
            <a:r>
              <a:rPr lang="en-GB" sz="1600">
                <a:solidFill>
                  <a:schemeClr val="tx1"/>
                </a:solidFill>
              </a:rPr>
              <a:t>tweezers (optional)</a:t>
            </a:r>
          </a:p>
          <a:p>
            <a:pPr lvl="1"/>
            <a:r>
              <a:rPr lang="en-GB" sz="1600">
                <a:solidFill>
                  <a:schemeClr val="tx1"/>
                </a:solidFill>
              </a:rPr>
              <a:t>scissors</a:t>
            </a:r>
          </a:p>
          <a:p>
            <a:pPr lvl="1"/>
            <a:r>
              <a:rPr lang="en-GB" sz="1600">
                <a:solidFill>
                  <a:schemeClr val="tx1"/>
                </a:solidFill>
              </a:rPr>
              <a:t>sticky tape</a:t>
            </a:r>
          </a:p>
          <a:p>
            <a:pPr marL="0" indent="0">
              <a:buNone/>
            </a:pPr>
            <a:r>
              <a:rPr lang="en-GB" sz="2000" b="1">
                <a:solidFill>
                  <a:schemeClr val="tx1"/>
                </a:solidFill>
              </a:rPr>
              <a:t>Find out more… </a:t>
            </a:r>
            <a:r>
              <a:rPr lang="en-GB" sz="2000">
                <a:solidFill>
                  <a:schemeClr val="tx1"/>
                </a:solidFill>
              </a:rPr>
              <a:t>(page 6): 30 mins </a:t>
            </a:r>
          </a:p>
          <a:p>
            <a:r>
              <a:rPr lang="en-GB" sz="2000">
                <a:solidFill>
                  <a:schemeClr val="tx1"/>
                </a:solidFill>
              </a:rPr>
              <a:t>You may like to explore more about non-flowering plants and create a poster to show what you’ve learned.</a:t>
            </a:r>
          </a:p>
          <a:p>
            <a:pPr marL="0" indent="0">
              <a:buNone/>
            </a:pPr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054C9F-7290-4DD5-95D7-17B830535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7" b="26799"/>
          <a:stretch/>
        </p:blipFill>
        <p:spPr>
          <a:xfrm>
            <a:off x="158866" y="56878"/>
            <a:ext cx="1112241" cy="1112242"/>
          </a:xfrm>
          <a:prstGeom prst="rect">
            <a:avLst/>
          </a:prstGeom>
        </p:spPr>
      </p:pic>
      <p:pic>
        <p:nvPicPr>
          <p:cNvPr id="9" name="Picture 8" descr="Notepad, Memo, Pencil, Writing, Note">
            <a:extLst>
              <a:ext uri="{FF2B5EF4-FFF2-40B4-BE49-F238E27FC236}">
                <a16:creationId xmlns:a16="http://schemas.microsoft.com/office/drawing/2014/main" id="{B974C22C-BC07-4648-853C-1838C3EB6B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374" y="1909163"/>
            <a:ext cx="708835" cy="776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65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Explore, review, think, talk…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2598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What do you already know about plants?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How many different plants can you name (can you remember what evergreen and deciduous mean?)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How do plants and seeds grow?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What do seeds and plants need to stay healthy?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>
                <a:solidFill>
                  <a:schemeClr val="tx1"/>
                </a:solidFill>
              </a:rPr>
              <a:t>Watch these videos to help remind you:</a:t>
            </a:r>
          </a:p>
          <a:p>
            <a:pPr>
              <a:lnSpc>
                <a:spcPct val="100000"/>
              </a:lnSpc>
            </a:pPr>
            <a:r>
              <a:rPr lang="en-GB" sz="180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https://www.bbc.co.uk/bitesize/topics/zy66fg8/articles/zcmtk2p</a:t>
            </a:r>
            <a:endParaRPr lang="en-GB" sz="18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800" u="sng">
                <a:solidFill>
                  <a:schemeClr val="accent1"/>
                </a:solidFill>
              </a:rPr>
              <a:t>https://</a:t>
            </a:r>
            <a:r>
              <a:rPr lang="en-GB" sz="1800" u="sng" err="1">
                <a:solidFill>
                  <a:schemeClr val="accent1"/>
                </a:solidFill>
              </a:rPr>
              <a:t>www.bbc.co.uk</a:t>
            </a:r>
            <a:r>
              <a:rPr lang="en-GB" sz="1800" u="sng">
                <a:solidFill>
                  <a:schemeClr val="accent1"/>
                </a:solidFill>
              </a:rPr>
              <a:t>/bitesize/topics/</a:t>
            </a:r>
            <a:r>
              <a:rPr lang="en-GB" sz="1800" u="sng" err="1">
                <a:solidFill>
                  <a:schemeClr val="accent1"/>
                </a:solidFill>
              </a:rPr>
              <a:t>zpxnyrd</a:t>
            </a:r>
            <a:r>
              <a:rPr lang="en-GB" sz="1800" u="sng">
                <a:solidFill>
                  <a:schemeClr val="accent1"/>
                </a:solidFill>
              </a:rPr>
              <a:t>/articles/</a:t>
            </a:r>
            <a:r>
              <a:rPr lang="en-GB" sz="1800" u="sng" err="1">
                <a:solidFill>
                  <a:schemeClr val="accent1"/>
                </a:solidFill>
              </a:rPr>
              <a:t>zxxsyrd</a:t>
            </a:r>
            <a:r>
              <a:rPr lang="en-GB" sz="1800" u="sng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</a:rPr>
              <a:t>An evergreen is a plant that </a:t>
            </a:r>
            <a:r>
              <a:rPr lang="en-GB" sz="2400" dirty="0"/>
              <a:t>keeps its leaves throughout the year, these leaves may have a variety of colour.</a:t>
            </a:r>
            <a:endParaRPr lang="en-GB" sz="2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Deciduous plants shed the parts that they no longer need to survive for the season (leaves and flowers for example).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Most plants grow from a seed or a bulb, which develop roots and a stem.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Plants need air, light, warmth, water and nutrients to be healthy.</a:t>
            </a:r>
            <a:endParaRPr lang="en-GB" sz="2000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46AC2-87E5-4792-B4B5-8EEC446DFCD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(5 -10 minutes)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283B70-DD99-4362-BFE2-B3CCF7E38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7" b="26799"/>
          <a:stretch/>
        </p:blipFill>
        <p:spPr>
          <a:xfrm>
            <a:off x="158866" y="56878"/>
            <a:ext cx="1112241" cy="11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Watch, read, listen…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dirty="0" smtClean="0"/>
              <a:pPr/>
              <a:t>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What are the different parts of a plant?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/>
                </a:solidFill>
              </a:rPr>
              <a:t>Watch this video telling you all about the different parts of a flowering plant: </a:t>
            </a:r>
            <a:r>
              <a:rPr lang="en-GB" sz="2000">
                <a:solidFill>
                  <a:schemeClr val="tx1"/>
                </a:solidFill>
                <a:hlinkClick r:id="rId2"/>
              </a:rPr>
              <a:t>https://www.bbc.co.uk/bitesize/topics/zy66fg8/articles/zcjnp39</a:t>
            </a:r>
            <a:r>
              <a:rPr lang="en-GB" sz="200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GB" sz="20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sz="20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sz="200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/>
                </a:solidFill>
              </a:rPr>
              <a:t>Why do you think some plants have flowers, and others do not?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>
                <a:solidFill>
                  <a:schemeClr val="tx1"/>
                </a:solidFill>
              </a:rPr>
              <a:t>The different parts of a plant have different functions.</a:t>
            </a:r>
          </a:p>
          <a:p>
            <a:pPr>
              <a:lnSpc>
                <a:spcPct val="100000"/>
              </a:lnSpc>
            </a:pPr>
            <a:r>
              <a:rPr lang="en-GB" sz="1800">
                <a:solidFill>
                  <a:schemeClr val="tx1"/>
                </a:solidFill>
              </a:rPr>
              <a:t>The roots of a plant take up water and nutrients from the soil. The roots also keep the plant steady and upright in the soil.</a:t>
            </a:r>
          </a:p>
          <a:p>
            <a:pPr>
              <a:lnSpc>
                <a:spcPct val="100000"/>
              </a:lnSpc>
            </a:pPr>
            <a:r>
              <a:rPr lang="en-GB" sz="1800">
                <a:solidFill>
                  <a:schemeClr val="tx1"/>
                </a:solidFill>
              </a:rPr>
              <a:t>The stem carries water and nutrients to different parts of the plant.</a:t>
            </a:r>
          </a:p>
          <a:p>
            <a:pPr>
              <a:lnSpc>
                <a:spcPct val="100000"/>
              </a:lnSpc>
            </a:pPr>
            <a:r>
              <a:rPr lang="en-GB" sz="1800">
                <a:solidFill>
                  <a:schemeClr val="tx1"/>
                </a:solidFill>
              </a:rPr>
              <a:t>The leaves use light from the sun, along with carbon dioxide from the air and water to make food for the plant. This process is called photosynthesis.</a:t>
            </a:r>
          </a:p>
          <a:p>
            <a:pPr>
              <a:lnSpc>
                <a:spcPct val="100000"/>
              </a:lnSpc>
            </a:pPr>
            <a:r>
              <a:rPr lang="en-GB" sz="1800">
                <a:solidFill>
                  <a:schemeClr val="tx1"/>
                </a:solidFill>
              </a:rPr>
              <a:t>Some plants have flowers. These are involved in reproduction and produce seeds from which new plants grow.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0AF59-747B-42F0-BC02-9A95F6C0CA16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chemeClr val="bg1"/>
                </a:solidFill>
                <a:latin typeface="+mj-lt"/>
              </a:rPr>
              <a:t>(page 4-5: 30 minutes)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98E635-D3AE-42B7-BA87-798BC45F5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7" b="26799"/>
          <a:stretch/>
        </p:blipFill>
        <p:spPr>
          <a:xfrm>
            <a:off x="158866" y="56878"/>
            <a:ext cx="1112241" cy="1112242"/>
          </a:xfrm>
          <a:prstGeom prst="rect">
            <a:avLst/>
          </a:prstGeom>
        </p:spPr>
      </p:pic>
      <p:pic>
        <p:nvPicPr>
          <p:cNvPr id="10" name="Picture 9" descr="A close up of a flower garden&#10;&#10;Description automatically generated">
            <a:extLst>
              <a:ext uri="{FF2B5EF4-FFF2-40B4-BE49-F238E27FC236}">
                <a16:creationId xmlns:a16="http://schemas.microsoft.com/office/drawing/2014/main" id="{75B4A6E8-EE87-4368-90A1-7D1954881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07" y="3509386"/>
            <a:ext cx="2130584" cy="1401470"/>
          </a:xfrm>
          <a:prstGeom prst="rect">
            <a:avLst/>
          </a:prstGeom>
        </p:spPr>
      </p:pic>
      <p:pic>
        <p:nvPicPr>
          <p:cNvPr id="14" name="Picture 13" descr="A yellow flower&#10;&#10;Description automatically generated">
            <a:extLst>
              <a:ext uri="{FF2B5EF4-FFF2-40B4-BE49-F238E27FC236}">
                <a16:creationId xmlns:a16="http://schemas.microsoft.com/office/drawing/2014/main" id="{A03E8798-F3EA-4983-B2AC-1116FC091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56" y="3503763"/>
            <a:ext cx="1910187" cy="14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1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5566C-1F10-4C8B-8609-FC4A26683B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C298-E2AB-48E7-8261-F666934466FF}"/>
              </a:ext>
            </a:extLst>
          </p:cNvPr>
          <p:cNvSpPr txBox="1">
            <a:spLocks/>
          </p:cNvSpPr>
          <p:nvPr/>
        </p:nvSpPr>
        <p:spPr>
          <a:xfrm>
            <a:off x="251534" y="257452"/>
            <a:ext cx="3317289" cy="6225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400">
                <a:solidFill>
                  <a:srgbClr val="FF0000"/>
                </a:solidFill>
              </a:rPr>
              <a:t>Ask an adult to work with you.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>
                <a:solidFill>
                  <a:srgbClr val="7030A0"/>
                </a:solidFill>
              </a:rPr>
              <a:t>This activity can be found at: </a:t>
            </a:r>
            <a:r>
              <a:rPr lang="en-GB" sz="1400">
                <a:solidFill>
                  <a:srgbClr val="7030A0"/>
                </a:solidFill>
                <a:hlinkClick r:id="rId2"/>
              </a:rPr>
              <a:t>https://www.science-sparks.com/dissecting-flowers-and-more-plant-experiments/</a:t>
            </a:r>
            <a:endParaRPr lang="en-GB" sz="140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>
                <a:solidFill>
                  <a:srgbClr val="7030A0"/>
                </a:solidFill>
              </a:rPr>
              <a:t>Any flowers with large parts work really well, for example: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>
                <a:solidFill>
                  <a:srgbClr val="7030A0"/>
                </a:solidFill>
              </a:rPr>
              <a:t>Lily, Iris, Daffodil or Tulip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en-GB" sz="1400">
                <a:solidFill>
                  <a:srgbClr val="7030A0"/>
                </a:solidFill>
              </a:rPr>
              <a:t>Lay your flower out over a paper plate, tray or sheet of cardboard. Can you identify the different parts?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en-GB" sz="1400">
                <a:solidFill>
                  <a:srgbClr val="7030A0"/>
                </a:solidFill>
              </a:rPr>
              <a:t>Label areas of the different parts of a flower on your piece of cardboard or paper plate and stick these down. Then, write a definition of this part of the plant – why is it needed?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en-GB" sz="1400">
                <a:solidFill>
                  <a:srgbClr val="7030A0"/>
                </a:solidFill>
              </a:rPr>
              <a:t>Try to find the following flower parts: root, petal, leaf, pollen, stem.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r>
              <a:rPr lang="en-GB" sz="1400">
                <a:solidFill>
                  <a:srgbClr val="7030A0"/>
                </a:solidFill>
              </a:rPr>
              <a:t>You can print out the labels opposite to help you if you need them.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63C878-0145-4B39-83A1-0FA000DA3A76}"/>
              </a:ext>
            </a:extLst>
          </p:cNvPr>
          <p:cNvSpPr txBox="1">
            <a:spLocks/>
          </p:cNvSpPr>
          <p:nvPr/>
        </p:nvSpPr>
        <p:spPr>
          <a:xfrm>
            <a:off x="3949708" y="6304971"/>
            <a:ext cx="7712155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/>
              <a:t>I can </a:t>
            </a:r>
            <a:r>
              <a:rPr lang="en-GB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identify the main parts of a plant and describe their purpose. </a:t>
            </a:r>
            <a:endParaRPr lang="en-GB" sz="2000"/>
          </a:p>
          <a:p>
            <a:pPr marL="0" indent="0">
              <a:buNone/>
            </a:pPr>
            <a:endParaRPr lang="en-GB" sz="20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772D1-94E7-DF4D-9FBC-E0C25CA6507C}"/>
              </a:ext>
            </a:extLst>
          </p:cNvPr>
          <p:cNvSpPr txBox="1"/>
          <p:nvPr/>
        </p:nvSpPr>
        <p:spPr>
          <a:xfrm>
            <a:off x="3954780" y="857250"/>
            <a:ext cx="630942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The roots ________________________________</a:t>
            </a:r>
          </a:p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________________________________________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97E22-7775-444B-B7CB-F84275B02A29}"/>
              </a:ext>
            </a:extLst>
          </p:cNvPr>
          <p:cNvSpPr txBox="1"/>
          <p:nvPr/>
        </p:nvSpPr>
        <p:spPr>
          <a:xfrm>
            <a:off x="3954780" y="1855470"/>
            <a:ext cx="630942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The petals ________________________________</a:t>
            </a:r>
          </a:p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_________________________________________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7F677-C46B-6D41-B0C8-07AEA74320A1}"/>
              </a:ext>
            </a:extLst>
          </p:cNvPr>
          <p:cNvSpPr txBox="1"/>
          <p:nvPr/>
        </p:nvSpPr>
        <p:spPr>
          <a:xfrm>
            <a:off x="3954780" y="2853690"/>
            <a:ext cx="630942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The stem ________________________________</a:t>
            </a:r>
          </a:p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________________________________________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92620-326D-5B42-B1F6-DF495A93972F}"/>
              </a:ext>
            </a:extLst>
          </p:cNvPr>
          <p:cNvSpPr txBox="1"/>
          <p:nvPr/>
        </p:nvSpPr>
        <p:spPr>
          <a:xfrm>
            <a:off x="3954780" y="3851910"/>
            <a:ext cx="630942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The leaves ________________________________</a:t>
            </a:r>
          </a:p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_________________________________________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B0E72-555E-9649-A1C3-D6874277B606}"/>
              </a:ext>
            </a:extLst>
          </p:cNvPr>
          <p:cNvSpPr txBox="1"/>
          <p:nvPr/>
        </p:nvSpPr>
        <p:spPr>
          <a:xfrm>
            <a:off x="4545719" y="6690176"/>
            <a:ext cx="630942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_________________________________________</a:t>
            </a:r>
          </a:p>
          <a:p>
            <a:pPr algn="just"/>
            <a:r>
              <a:rPr lang="en-GB" sz="2400" kern="0">
                <a:ea typeface="Lato Black" panose="020F0502020204030203" pitchFamily="34" charset="0"/>
                <a:cs typeface="Lato Black" panose="020F0502020204030203" pitchFamily="34" charset="0"/>
              </a:rPr>
              <a:t>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7146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 out more about different types of plants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Do all plants have flowers?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384313" y="1591799"/>
            <a:ext cx="5635488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/>
                </a:solidFill>
              </a:rPr>
              <a:t>Did you know that not all plants have flowers? </a:t>
            </a:r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/>
                </a:solidFill>
              </a:rPr>
              <a:t>Have a look at the following websites to find out some really interesting facts!</a:t>
            </a:r>
            <a:endParaRPr lang="en-GB" sz="1600" i="1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https://www.dkfindout.com/uk/animals-and-nature/plants/non-flowering-plants/</a:t>
            </a:r>
            <a:r>
              <a:rPr lang="en-GB" sz="180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>
                <a:solidFill>
                  <a:schemeClr val="tx1"/>
                </a:solidFill>
                <a:hlinkClick r:id="rId3"/>
              </a:rPr>
              <a:t>http://studyjams.scholastic.com/studyjams/jams/science/plants/mosses-and-ferns.htm</a:t>
            </a:r>
            <a:endParaRPr lang="en-GB" sz="18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i="1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86577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/>
                </a:solidFill>
              </a:rPr>
              <a:t>Create a poster about one of your favourite non-flowering plants. Think about including facts about:</a:t>
            </a:r>
          </a:p>
          <a:p>
            <a:pPr lvl="1">
              <a:lnSpc>
                <a:spcPct val="100000"/>
              </a:lnSpc>
            </a:pPr>
            <a:r>
              <a:rPr lang="en-GB" sz="2000">
                <a:solidFill>
                  <a:schemeClr val="tx1"/>
                </a:solidFill>
              </a:rPr>
              <a:t>Where does it grow?</a:t>
            </a:r>
          </a:p>
          <a:p>
            <a:pPr lvl="1">
              <a:lnSpc>
                <a:spcPct val="100000"/>
              </a:lnSpc>
            </a:pPr>
            <a:r>
              <a:rPr lang="en-GB" sz="2000">
                <a:solidFill>
                  <a:schemeClr val="tx1"/>
                </a:solidFill>
              </a:rPr>
              <a:t>Any interesting facts you have found out.</a:t>
            </a:r>
          </a:p>
          <a:p>
            <a:pPr lvl="1">
              <a:lnSpc>
                <a:spcPct val="100000"/>
              </a:lnSpc>
            </a:pPr>
            <a:r>
              <a:rPr lang="en-GB" sz="2000">
                <a:solidFill>
                  <a:schemeClr val="tx1"/>
                </a:solidFill>
              </a:rPr>
              <a:t>Include drawings/diagrams and labels too.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0625B-72B0-4798-8B8E-48BFBC15835E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chemeClr val="bg1"/>
                </a:solidFill>
                <a:latin typeface="+mj-lt"/>
              </a:rPr>
              <a:t>(30 minutes)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6552F-A591-7E45-B8C8-9DC3F821A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93" y="4686336"/>
            <a:ext cx="1992358" cy="1328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87836-2C37-AE4C-92DD-9CD02C1A7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49" y="4686336"/>
            <a:ext cx="1992358" cy="1328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05676-3CA8-EF4C-BBF9-360CCFD99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110" y="4446268"/>
            <a:ext cx="2283000" cy="1511854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FCAAE5-183E-4D56-BDE8-0A5C8F8AE1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7" b="26799"/>
          <a:stretch/>
        </p:blipFill>
        <p:spPr>
          <a:xfrm>
            <a:off x="158866" y="56878"/>
            <a:ext cx="1112241" cy="1112242"/>
          </a:xfrm>
          <a:prstGeom prst="rect">
            <a:avLst/>
          </a:prstGeom>
        </p:spPr>
      </p:pic>
      <p:pic>
        <p:nvPicPr>
          <p:cNvPr id="15" name="Picture 14" descr="Spruce, Cones, Needle, Tree, Coniferous">
            <a:extLst>
              <a:ext uri="{FF2B5EF4-FFF2-40B4-BE49-F238E27FC236}">
                <a16:creationId xmlns:a16="http://schemas.microsoft.com/office/drawing/2014/main" id="{8836F732-B6D3-47A0-BFAD-BAB38559B0C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86" y="4446267"/>
            <a:ext cx="2242133" cy="1511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12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412993" y="400878"/>
            <a:ext cx="11059927" cy="6056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Glossary of terms</a:t>
            </a:r>
          </a:p>
          <a:p>
            <a:pPr marL="0" indent="0">
              <a:buNone/>
            </a:pPr>
            <a:r>
              <a:rPr lang="en-GB" sz="2000" b="1">
                <a:solidFill>
                  <a:srgbClr val="0070C0"/>
                </a:solidFill>
              </a:rPr>
              <a:t>Root:</a:t>
            </a:r>
            <a:r>
              <a:rPr lang="en-GB" sz="2000"/>
              <a:t> A </a:t>
            </a:r>
            <a:r>
              <a:rPr lang="en-GB" sz="2000" b="1"/>
              <a:t>root</a:t>
            </a:r>
            <a:r>
              <a:rPr lang="en-GB" sz="2000"/>
              <a:t> is a part of a plant that grows downward. 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>
                <a:solidFill>
                  <a:srgbClr val="0070C0"/>
                </a:solidFill>
              </a:rPr>
              <a:t>Bud:</a:t>
            </a:r>
            <a:r>
              <a:rPr lang="en-GB" sz="2000">
                <a:solidFill>
                  <a:srgbClr val="0070C0"/>
                </a:solidFill>
              </a:rPr>
              <a:t> </a:t>
            </a:r>
            <a:r>
              <a:rPr lang="en-GB" sz="2000">
                <a:solidFill>
                  <a:schemeClr val="tx1"/>
                </a:solidFill>
              </a:rPr>
              <a:t>A</a:t>
            </a:r>
            <a:r>
              <a:rPr lang="en-GB" sz="2000"/>
              <a:t> </a:t>
            </a:r>
            <a:r>
              <a:rPr lang="en-GB" sz="2000" b="1"/>
              <a:t>bud </a:t>
            </a:r>
            <a:r>
              <a:rPr lang="en-GB" sz="2000"/>
              <a:t>is an undeveloped shoot, leaf, or flower.</a:t>
            </a:r>
            <a:endParaRPr lang="en-GB" sz="200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>
                <a:solidFill>
                  <a:srgbClr val="0070C0"/>
                </a:solidFill>
              </a:rPr>
              <a:t>Bulb:</a:t>
            </a:r>
            <a:r>
              <a:rPr lang="en-GB" sz="2000">
                <a:solidFill>
                  <a:srgbClr val="0070C0"/>
                </a:solidFill>
              </a:rPr>
              <a:t> </a:t>
            </a:r>
            <a:r>
              <a:rPr lang="en-GB" sz="2000"/>
              <a:t>A </a:t>
            </a:r>
            <a:r>
              <a:rPr lang="en-GB" sz="2000" b="1"/>
              <a:t>bulb</a:t>
            </a:r>
            <a:r>
              <a:rPr lang="en-GB" sz="2000"/>
              <a:t> is a part of the plant which can grow into a new plant.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>
                <a:solidFill>
                  <a:srgbClr val="0070C0"/>
                </a:solidFill>
                <a:cs typeface="Calibri" panose="020F0502020204030204" pitchFamily="34" charset="0"/>
              </a:rPr>
              <a:t>Stem:</a:t>
            </a:r>
            <a:r>
              <a:rPr lang="en-GB" sz="200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GB" sz="2000">
                <a:solidFill>
                  <a:schemeClr val="tx1"/>
                </a:solidFill>
                <a:cs typeface="Calibri" panose="020F0502020204030204" pitchFamily="34" charset="0"/>
              </a:rPr>
              <a:t>A</a:t>
            </a:r>
            <a:r>
              <a:rPr lang="en-GB" sz="2000"/>
              <a:t> </a:t>
            </a:r>
            <a:r>
              <a:rPr lang="en-GB" sz="2000" b="1"/>
              <a:t>stem</a:t>
            </a:r>
            <a:r>
              <a:rPr lang="en-GB" sz="2000"/>
              <a:t> is a part of a plant that transports water and nutrients from the roots to the buds, leaves and flowers.</a:t>
            </a:r>
            <a:endParaRPr lang="en-GB" sz="2000" b="1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>
                <a:solidFill>
                  <a:srgbClr val="0070C0"/>
                </a:solidFill>
              </a:rPr>
              <a:t>Leaf</a:t>
            </a:r>
            <a:r>
              <a:rPr lang="en-GB" sz="2000" b="1"/>
              <a:t>: </a:t>
            </a:r>
            <a:r>
              <a:rPr lang="en-GB" sz="2000"/>
              <a:t>A </a:t>
            </a:r>
            <a:r>
              <a:rPr lang="en-GB" sz="2000" b="1"/>
              <a:t>leaf</a:t>
            </a:r>
            <a:r>
              <a:rPr lang="en-GB" sz="2000"/>
              <a:t> is a flat part of a plant that makes food for the plant using sunlight, water and carbon dioxide from the air, in a process called photosynthesis.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>
                <a:solidFill>
                  <a:srgbClr val="0070C0"/>
                </a:solidFill>
              </a:rPr>
              <a:t>Photosynthesis: </a:t>
            </a:r>
            <a:r>
              <a:rPr lang="en-GB" sz="2000" b="1">
                <a:solidFill>
                  <a:schemeClr val="tx1"/>
                </a:solidFill>
              </a:rPr>
              <a:t>Photosynthesis</a:t>
            </a:r>
            <a:r>
              <a:rPr lang="en-GB" sz="2000">
                <a:solidFill>
                  <a:schemeClr val="tx1"/>
                </a:solidFill>
              </a:rPr>
              <a:t> is the process by which leaves convert sunlight, water and carbon dioxide into food for the plant.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>
                <a:solidFill>
                  <a:srgbClr val="0070C0"/>
                </a:solidFill>
              </a:rPr>
              <a:t>Nutrient: </a:t>
            </a:r>
            <a:r>
              <a:rPr lang="en-GB" sz="2000">
                <a:solidFill>
                  <a:schemeClr val="tx1"/>
                </a:solidFill>
              </a:rPr>
              <a:t>A </a:t>
            </a:r>
            <a:r>
              <a:rPr lang="en-GB" sz="2000" b="1">
                <a:solidFill>
                  <a:schemeClr val="tx1"/>
                </a:solidFill>
              </a:rPr>
              <a:t>nutrient </a:t>
            </a:r>
            <a:r>
              <a:rPr lang="en-GB" sz="2000">
                <a:solidFill>
                  <a:schemeClr val="tx1"/>
                </a:solidFill>
              </a:rPr>
              <a:t>is a substance that is needed for healthy plant growth, development and functioning. </a:t>
            </a:r>
            <a:endParaRPr lang="en-GB" sz="2000" b="1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>
                <a:solidFill>
                  <a:srgbClr val="0070C0"/>
                </a:solidFill>
              </a:rPr>
              <a:t>Flower:</a:t>
            </a:r>
            <a:r>
              <a:rPr lang="en-GB" sz="2000">
                <a:solidFill>
                  <a:srgbClr val="0070C0"/>
                </a:solidFill>
              </a:rPr>
              <a:t> </a:t>
            </a:r>
            <a:r>
              <a:rPr lang="en-GB" sz="2000">
                <a:solidFill>
                  <a:schemeClr val="tx1"/>
                </a:solidFill>
              </a:rPr>
              <a:t>A </a:t>
            </a:r>
            <a:r>
              <a:rPr lang="en-GB" sz="2000" b="1">
                <a:solidFill>
                  <a:schemeClr val="tx1"/>
                </a:solidFill>
              </a:rPr>
              <a:t>flower </a:t>
            </a:r>
            <a:r>
              <a:rPr lang="en-GB" sz="2000">
                <a:solidFill>
                  <a:schemeClr val="tx1"/>
                </a:solidFill>
              </a:rPr>
              <a:t>has petals that produce perfume and colour to attract insects. </a:t>
            </a:r>
          </a:p>
          <a:p>
            <a:pPr marL="0" indent="0">
              <a:buNone/>
            </a:pPr>
            <a:r>
              <a:rPr lang="en-GB" sz="2000" b="1">
                <a:solidFill>
                  <a:srgbClr val="0070C0"/>
                </a:solidFill>
                <a:cs typeface="Calibri" panose="020F0502020204030204" pitchFamily="34" charset="0"/>
              </a:rPr>
              <a:t>Evergreen: </a:t>
            </a:r>
            <a:r>
              <a:rPr lang="en-GB" sz="2000">
                <a:solidFill>
                  <a:schemeClr val="tx1"/>
                </a:solidFill>
              </a:rPr>
              <a:t>An</a:t>
            </a:r>
            <a:r>
              <a:rPr lang="en-GB" sz="2000" b="1">
                <a:solidFill>
                  <a:schemeClr val="tx1"/>
                </a:solidFill>
              </a:rPr>
              <a:t> evergreen</a:t>
            </a:r>
            <a:r>
              <a:rPr lang="en-GB" sz="2000">
                <a:solidFill>
                  <a:schemeClr val="tx1"/>
                </a:solidFill>
              </a:rPr>
              <a:t> plant </a:t>
            </a:r>
            <a:r>
              <a:rPr lang="en-GB" sz="2000"/>
              <a:t>keeps its leaves throughout the year. These leaves may have a variety of colour.</a:t>
            </a:r>
            <a:endParaRPr lang="en-GB" sz="2000" b="1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b="1">
                <a:solidFill>
                  <a:srgbClr val="0070C0"/>
                </a:solidFill>
                <a:cs typeface="Calibri" panose="020F0502020204030204" pitchFamily="34" charset="0"/>
              </a:rPr>
              <a:t>Deciduous:</a:t>
            </a:r>
            <a:r>
              <a:rPr lang="en-GB" sz="2000">
                <a:solidFill>
                  <a:schemeClr val="tx1"/>
                </a:solidFill>
              </a:rPr>
              <a:t> A </a:t>
            </a:r>
            <a:r>
              <a:rPr lang="en-GB" sz="2000" b="1">
                <a:solidFill>
                  <a:schemeClr val="tx1"/>
                </a:solidFill>
              </a:rPr>
              <a:t>deciduous</a:t>
            </a:r>
            <a:r>
              <a:rPr lang="en-GB" sz="2000">
                <a:solidFill>
                  <a:schemeClr val="tx1"/>
                </a:solidFill>
              </a:rPr>
              <a:t> plant sheds the parts that it no longer needs to survive for the season (leaves and flowers for example). </a:t>
            </a:r>
            <a:endParaRPr lang="en-GB" sz="2000" b="1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689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1AEB-8006-C716-E0BD-0DB745757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43D8C-7074-14C9-C23A-6D19D6C283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0AC24-7929-3D4A-3054-31A56DFE1C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9056A-2463-F6E1-C4C0-1FF7FF66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1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1AC0B-F95B-411A-A3D2-8532F29829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6B00-DB0C-4453-AC3D-00D5840809E8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>
                <a:solidFill>
                  <a:srgbClr val="FF0000"/>
                </a:solidFill>
              </a:rPr>
              <a:t>Possible learning outcome for reviewing your work: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>
                <a:solidFill>
                  <a:schemeClr val="tx1"/>
                </a:solidFill>
              </a:rPr>
              <a:t>I can </a:t>
            </a:r>
            <a:r>
              <a:rPr lang="en-GB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identify the main parts of a plant and describe their purpose.</a:t>
            </a:r>
            <a:endParaRPr lang="en-GB" sz="2000"/>
          </a:p>
          <a:p>
            <a:pPr marL="0" indent="0">
              <a:lnSpc>
                <a:spcPct val="100000"/>
              </a:lnSpc>
              <a:buNone/>
            </a:pPr>
            <a:r>
              <a:rPr lang="en-GB" sz="2000">
                <a:solidFill>
                  <a:schemeClr val="tx1"/>
                </a:solidFill>
              </a:rPr>
              <a:t>                    </a:t>
            </a:r>
            <a:endParaRPr lang="en-GB" sz="2000"/>
          </a:p>
          <a:p>
            <a:pPr marL="0" indent="0">
              <a:lnSpc>
                <a:spcPct val="100000"/>
              </a:lnSpc>
              <a:buNone/>
            </a:pPr>
            <a:endParaRPr lang="en-GB" sz="200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3FD630-0888-496B-BF4F-5B83B04BF4F9}"/>
              </a:ext>
            </a:extLst>
          </p:cNvPr>
          <p:cNvGrpSpPr/>
          <p:nvPr/>
        </p:nvGrpSpPr>
        <p:grpSpPr>
          <a:xfrm>
            <a:off x="276238" y="433157"/>
            <a:ext cx="1544715" cy="2454953"/>
            <a:chOff x="368514" y="114341"/>
            <a:chExt cx="1544715" cy="245495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65BD5AE-2D6E-401A-A562-C0345405AF31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255A1B-278A-4117-9286-F0033FC3B480}"/>
                </a:ext>
              </a:extLst>
            </p:cNvPr>
            <p:cNvSpPr txBox="1"/>
            <p:nvPr/>
          </p:nvSpPr>
          <p:spPr>
            <a:xfrm>
              <a:off x="418939" y="188281"/>
              <a:ext cx="1453718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600"/>
                <a:t>If you can’t find any flowering plants with large parts, you can use any flower for this activity.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C8857D-A55C-4B3F-8F71-18C5E0010DC5}"/>
              </a:ext>
            </a:extLst>
          </p:cNvPr>
          <p:cNvGrpSpPr/>
          <p:nvPr/>
        </p:nvGrpSpPr>
        <p:grpSpPr>
          <a:xfrm>
            <a:off x="295907" y="3428999"/>
            <a:ext cx="1544715" cy="2504158"/>
            <a:chOff x="388183" y="377925"/>
            <a:chExt cx="1544715" cy="250415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5C3EA894-567B-4C39-9A4A-0EA07CCEEB70}"/>
                </a:ext>
              </a:extLst>
            </p:cNvPr>
            <p:cNvSpPr/>
            <p:nvPr/>
          </p:nvSpPr>
          <p:spPr>
            <a:xfrm>
              <a:off x="388183" y="458479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530A18-B63F-4F2A-9DA0-05B321E12E2B}"/>
                </a:ext>
              </a:extLst>
            </p:cNvPr>
            <p:cNvSpPr txBox="1"/>
            <p:nvPr/>
          </p:nvSpPr>
          <p:spPr>
            <a:xfrm>
              <a:off x="479180" y="377925"/>
              <a:ext cx="1453718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endParaRPr lang="en-GB" sz="1400"/>
            </a:p>
            <a:p>
              <a:r>
                <a:rPr lang="en-GB" sz="1600"/>
                <a:t>Remember to include a sentence about the purpose of each part of the flower.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5DDC4-4A7C-4776-8D25-E37345778615}"/>
              </a:ext>
            </a:extLst>
          </p:cNvPr>
          <p:cNvGrpSpPr/>
          <p:nvPr/>
        </p:nvGrpSpPr>
        <p:grpSpPr>
          <a:xfrm>
            <a:off x="9923463" y="464506"/>
            <a:ext cx="1544715" cy="2473099"/>
            <a:chOff x="9923463" y="464506"/>
            <a:chExt cx="1544715" cy="247309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EB48AE49-A635-4CC8-82A8-15269ED21A7E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88E62-CA30-4F83-B0E6-5E647C371897}"/>
                </a:ext>
              </a:extLst>
            </p:cNvPr>
            <p:cNvSpPr txBox="1"/>
            <p:nvPr/>
          </p:nvSpPr>
          <p:spPr>
            <a:xfrm>
              <a:off x="9968961" y="556592"/>
              <a:ext cx="1453718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/>
                <a:t>Sometimes it can be tricky to get the roots too – don’t worry about this. Just be sure that your child can identify them and explain why they’re important.</a:t>
              </a:r>
            </a:p>
          </p:txBody>
        </p:sp>
      </p:grpSp>
      <p:pic>
        <p:nvPicPr>
          <p:cNvPr id="21" name="Picture 2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2E23D72-290D-EB4F-B91A-51C9F73D3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10167" r="10164" b="6219"/>
          <a:stretch/>
        </p:blipFill>
        <p:spPr>
          <a:xfrm>
            <a:off x="3725994" y="1166191"/>
            <a:ext cx="3754875" cy="5184347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7E805A8-DEB9-4983-AA87-1E04B6C78E54}"/>
              </a:ext>
            </a:extLst>
          </p:cNvPr>
          <p:cNvSpPr/>
          <p:nvPr/>
        </p:nvSpPr>
        <p:spPr>
          <a:xfrm>
            <a:off x="9923463" y="3670852"/>
            <a:ext cx="1587507" cy="2531165"/>
          </a:xfrm>
          <a:prstGeom prst="wedgeRoundRectCallout">
            <a:avLst>
              <a:gd name="adj1" fmla="val -50527"/>
              <a:gd name="adj2" fmla="val 594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If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C6E8A8-FFBB-4A5D-9075-6CF64D573B04}"/>
              </a:ext>
            </a:extLst>
          </p:cNvPr>
          <p:cNvSpPr txBox="1"/>
          <p:nvPr/>
        </p:nvSpPr>
        <p:spPr>
          <a:xfrm>
            <a:off x="10058399" y="3922643"/>
            <a:ext cx="1364279" cy="21203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400"/>
              <a:t>If you are not able to access a flowering plant, draw, label and annotate your diagram with the parts and functions of the plant.</a:t>
            </a:r>
          </a:p>
        </p:txBody>
      </p:sp>
    </p:spTree>
    <p:extLst>
      <p:ext uri="{BB962C8B-B14F-4D97-AF65-F5344CB8AC3E}">
        <p14:creationId xmlns:p14="http://schemas.microsoft.com/office/powerpoint/2010/main" val="3403214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algn="l">
          <a:defRPr sz="2400" i="1" kern="0" dirty="0">
            <a:solidFill>
              <a:schemeClr val="bg1"/>
            </a:solidFill>
            <a:ea typeface="Lato Black" panose="020F0502020204030203" pitchFamily="34" charset="0"/>
            <a:cs typeface="Lato Black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5 template lesson PriSci Resource" id="{728A4D97-30B4-4A29-8607-D4731488DC2B}" vid="{0D102C8D-00A0-471F-9CA8-16435CBAEA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Props1.xml><?xml version="1.0" encoding="utf-8"?>
<ds:datastoreItem xmlns:ds="http://schemas.openxmlformats.org/officeDocument/2006/customXml" ds:itemID="{3E06E071-E2B3-419C-AEA6-1A6269C26EAA}"/>
</file>

<file path=customXml/itemProps2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562C40-ACB1-464D-9655-61DD85FFCCBE}">
  <ds:schemaRefs>
    <ds:schemaRef ds:uri="0ff8adc4-58f0-4cfe-ad48-79a46b32a9f8"/>
    <ds:schemaRef ds:uri="89114d93-40b0-4de1-aa32-14ecbdb0e84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Plants</vt:lpstr>
      <vt:lpstr>Explore, review, think, talk…</vt:lpstr>
      <vt:lpstr>Watch, read, listen…</vt:lpstr>
      <vt:lpstr>PowerPoint Presentation</vt:lpstr>
      <vt:lpstr>Find out more about different types of plants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Church</dc:creator>
  <cp:revision>20</cp:revision>
  <cp:lastPrinted>2020-03-28T17:18:56Z</cp:lastPrinted>
  <dcterms:created xsi:type="dcterms:W3CDTF">2020-05-25T12:39:25Z</dcterms:created>
  <dcterms:modified xsi:type="dcterms:W3CDTF">2024-04-11T09:29:24Z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